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c1e58474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c1e58474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ac5f730019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ac5f730019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ac5f730019_6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ac5f730019_6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c5f730019_6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ac5f730019_6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420d374c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420d374c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c5f730019_6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ac5f730019_6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c1e58474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c1e58474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c383d7b3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c383d7b3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ac383d7b3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ac383d7b3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383d7b3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383d7b3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e5847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e5847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c383d7b3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c383d7b3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c383d7b3e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c383d7b3e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c383d7b3e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c383d7b3e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c5f730019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c5f730019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c383d7b3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c383d7b3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c5f730019_4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ac5f730019_4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3341300" y="314875"/>
            <a:ext cx="5486400" cy="451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3341300" y="314875"/>
            <a:ext cx="5486400" cy="1134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Digital-Image-Processing-IIITH/project-pix-it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20" Type="http://schemas.openxmlformats.org/officeDocument/2006/relationships/hyperlink" Target="https://users.cs.duke.edu/~tomasi/papers/tomasi/tomasiIjcv99.pdf" TargetMode="External"/><Relationship Id="rId11" Type="http://schemas.openxmlformats.org/officeDocument/2006/relationships/hyperlink" Target="https://vision.middlebury.edu/stereo/taxonomy-IJCV.pdf" TargetMode="External"/><Relationship Id="rId22" Type="http://schemas.openxmlformats.org/officeDocument/2006/relationships/hyperlink" Target="https://users.cs.duke.edu/~tomasi/papers/tomasi/tomasiIjcv99.pdf" TargetMode="External"/><Relationship Id="rId10" Type="http://schemas.openxmlformats.org/officeDocument/2006/relationships/hyperlink" Target="https://andrew.adams.pub/BarronCVPR2015_supp.pdf" TargetMode="External"/><Relationship Id="rId21" Type="http://schemas.openxmlformats.org/officeDocument/2006/relationships/hyperlink" Target="https://users.cs.duke.edu/~tomasi/papers/tomasi/tomasiIjcv99.pdf" TargetMode="External"/><Relationship Id="rId13" Type="http://schemas.openxmlformats.org/officeDocument/2006/relationships/hyperlink" Target="https://vision.middlebury.edu/stereo/taxonomy-IJCV.pdf" TargetMode="External"/><Relationship Id="rId12" Type="http://schemas.openxmlformats.org/officeDocument/2006/relationships/hyperlink" Target="https://vision.middlebury.edu/stereo/taxonomy-IJCV.pdf" TargetMode="External"/><Relationship Id="rId23" Type="http://schemas.openxmlformats.org/officeDocument/2006/relationships/hyperlink" Target="https://users.cs.duke.edu/~tomasi/papers/tomasi/tomasiIjcv99.pdf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people.csail.mit.edu/yichangshih/bilateral_stereo/BarronCVPR2015.pdf" TargetMode="External"/><Relationship Id="rId4" Type="http://schemas.openxmlformats.org/officeDocument/2006/relationships/hyperlink" Target="http://people.csail.mit.edu/yichangshih/bilateral_stereo/BarronCVPR2015.pdf" TargetMode="External"/><Relationship Id="rId9" Type="http://schemas.openxmlformats.org/officeDocument/2006/relationships/hyperlink" Target="https://andrew.adams.pub/BarronCVPR2015_supp.pdf" TargetMode="External"/><Relationship Id="rId15" Type="http://schemas.openxmlformats.org/officeDocument/2006/relationships/hyperlink" Target="https://link.springer.com/chapter/10.1007/978-3-319-46487-9_38" TargetMode="External"/><Relationship Id="rId14" Type="http://schemas.openxmlformats.org/officeDocument/2006/relationships/hyperlink" Target="https://vision.middlebury.edu/stereo/taxonomy-IJCV.pdf" TargetMode="External"/><Relationship Id="rId17" Type="http://schemas.openxmlformats.org/officeDocument/2006/relationships/hyperlink" Target="https://link.springer.com/chapter/10.1007/978-3-319-46487-9_38" TargetMode="External"/><Relationship Id="rId16" Type="http://schemas.openxmlformats.org/officeDocument/2006/relationships/hyperlink" Target="https://link.springer.com/chapter/10.1007/978-3-319-46487-9_38" TargetMode="External"/><Relationship Id="rId5" Type="http://schemas.openxmlformats.org/officeDocument/2006/relationships/hyperlink" Target="http://people.csail.mit.edu/yichangshih/bilateral_stereo/BarronCVPR2015.pdf" TargetMode="External"/><Relationship Id="rId19" Type="http://schemas.openxmlformats.org/officeDocument/2006/relationships/hyperlink" Target="https://link.springer.com/chapter/10.1007/978-3-319-46487-9_38" TargetMode="External"/><Relationship Id="rId6" Type="http://schemas.openxmlformats.org/officeDocument/2006/relationships/hyperlink" Target="http://people.csail.mit.edu/yichangshih/bilateral_stereo/BarronCVPR2015.pdf" TargetMode="External"/><Relationship Id="rId18" Type="http://schemas.openxmlformats.org/officeDocument/2006/relationships/hyperlink" Target="https://link.springer.com/chapter/10.1007/978-3-319-46487-9_38" TargetMode="External"/><Relationship Id="rId7" Type="http://schemas.openxmlformats.org/officeDocument/2006/relationships/hyperlink" Target="https://andrew.adams.pub/BarronCVPR2015_supp.pdf" TargetMode="External"/><Relationship Id="rId8" Type="http://schemas.openxmlformats.org/officeDocument/2006/relationships/hyperlink" Target="https://andrew.adams.pub/BarronCVPR2015_supp.pdf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ctrTitle"/>
          </p:nvPr>
        </p:nvSpPr>
        <p:spPr>
          <a:xfrm>
            <a:off x="472800" y="373425"/>
            <a:ext cx="8198400" cy="147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500"/>
              <a:t>Fast Bilateral-Space Stereo for</a:t>
            </a:r>
            <a:endParaRPr b="1" sz="4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500"/>
              <a:t>           Synthetic Defocus</a:t>
            </a:r>
            <a:endParaRPr b="1" sz="4500"/>
          </a:p>
        </p:txBody>
      </p:sp>
      <p:sp>
        <p:nvSpPr>
          <p:cNvPr id="76" name="Google Shape;76;p14"/>
          <p:cNvSpPr txBox="1"/>
          <p:nvPr/>
        </p:nvSpPr>
        <p:spPr>
          <a:xfrm>
            <a:off x="6339650" y="2079000"/>
            <a:ext cx="20952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rgbClr val="FFFFFF"/>
                </a:solidFill>
              </a:rPr>
              <a:t>Team</a:t>
            </a:r>
            <a:r>
              <a:rPr lang="en-GB" sz="2500">
                <a:solidFill>
                  <a:srgbClr val="FFFFFF"/>
                </a:solidFill>
              </a:rPr>
              <a:t> PIX-IT</a:t>
            </a:r>
            <a:endParaRPr sz="2500">
              <a:solidFill>
                <a:srgbClr val="FFFFFF"/>
              </a:solidFill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6448550" y="4237150"/>
            <a:ext cx="19863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Repo Link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433650" y="3014525"/>
            <a:ext cx="35775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Mentor TA : Meher Shashwat Nigam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433650" y="3382150"/>
            <a:ext cx="4710000" cy="12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Team Members: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❏"/>
            </a:pPr>
            <a:r>
              <a:rPr lang="en-GB" sz="1600">
                <a:solidFill>
                  <a:srgbClr val="FFFFFF"/>
                </a:solidFill>
              </a:rPr>
              <a:t>Apoorva </a:t>
            </a:r>
            <a:r>
              <a:rPr lang="en-GB" sz="1600">
                <a:solidFill>
                  <a:srgbClr val="FFFFFF"/>
                </a:solidFill>
              </a:rPr>
              <a:t>Thirupati</a:t>
            </a:r>
            <a:r>
              <a:rPr lang="en-GB" sz="1600">
                <a:solidFill>
                  <a:srgbClr val="FFFFFF"/>
                </a:solidFill>
              </a:rPr>
              <a:t> (2019121012 - DD CS)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❏"/>
            </a:pPr>
            <a:r>
              <a:rPr lang="en-GB" sz="1600">
                <a:solidFill>
                  <a:srgbClr val="FFFFFF"/>
                </a:solidFill>
              </a:rPr>
              <a:t>Balavarun P(2020701012 - MS CS)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❏"/>
            </a:pPr>
            <a:r>
              <a:rPr lang="en-GB" sz="1600">
                <a:solidFill>
                  <a:srgbClr val="FFFFFF"/>
                </a:solidFill>
              </a:rPr>
              <a:t>Mohd Omama (2020701006 - MS CS)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❏"/>
            </a:pPr>
            <a:r>
              <a:rPr lang="en-GB" sz="1600">
                <a:solidFill>
                  <a:srgbClr val="FFFFFF"/>
                </a:solidFill>
              </a:rPr>
              <a:t>Jhanvi Shingala (2020701008 - MS CS)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Problem in Bilateral Space</a:t>
            </a:r>
            <a:endParaRPr/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13" y="1663900"/>
            <a:ext cx="8997374" cy="1704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3"/>
          <p:cNvSpPr txBox="1"/>
          <p:nvPr/>
        </p:nvSpPr>
        <p:spPr>
          <a:xfrm>
            <a:off x="158700" y="921225"/>
            <a:ext cx="88266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Substituting (4) and (5) in (1), our problem in </a:t>
            </a: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Bilateral</a:t>
            </a: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Space becomes:  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158700" y="3635800"/>
            <a:ext cx="8826600" cy="13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Advantages:</a:t>
            </a:r>
            <a:endParaRPr b="1"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y &lt;&lt; x, Hence fast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Edge aware depth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Useful for defocus applications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Stereo Matching (Scratching The Surface)</a:t>
            </a:r>
            <a:endParaRPr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471900" y="1919075"/>
            <a:ext cx="84813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434343"/>
                </a:solidFill>
              </a:rPr>
              <a:t>Approaches: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Per-Pixel</a:t>
            </a:r>
            <a:endParaRPr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GB">
                <a:solidFill>
                  <a:srgbClr val="434343"/>
                </a:solidFill>
              </a:rPr>
              <a:t>SSD (Sum of Squared Difference)</a:t>
            </a:r>
            <a:endParaRPr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GB">
                <a:solidFill>
                  <a:srgbClr val="434343"/>
                </a:solidFill>
              </a:rPr>
              <a:t>SAD (Sum of Absolute Difference)</a:t>
            </a:r>
            <a:br>
              <a:rPr lang="en-GB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Block Matching (</a:t>
            </a:r>
            <a:r>
              <a:rPr lang="en-GB">
                <a:solidFill>
                  <a:srgbClr val="434343"/>
                </a:solidFill>
              </a:rPr>
              <a:t>Aggregation</a:t>
            </a:r>
            <a:r>
              <a:rPr lang="en-GB">
                <a:solidFill>
                  <a:srgbClr val="434343"/>
                </a:solidFill>
              </a:rPr>
              <a:t>)</a:t>
            </a:r>
            <a:br>
              <a:rPr lang="en-GB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Using Birchfield-Tomasi Measures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152" name="Google Shape;152;p24"/>
          <p:cNvPicPr preferRelativeResize="0"/>
          <p:nvPr/>
        </p:nvPicPr>
        <p:blipFill rotWithShape="1">
          <a:blip r:embed="rId3">
            <a:alphaModFix/>
          </a:blip>
          <a:srcRect b="14739" l="6943" r="8374" t="14739"/>
          <a:stretch/>
        </p:blipFill>
        <p:spPr>
          <a:xfrm>
            <a:off x="5105075" y="2596138"/>
            <a:ext cx="3742476" cy="104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 txBox="1"/>
          <p:nvPr/>
        </p:nvSpPr>
        <p:spPr>
          <a:xfrm>
            <a:off x="5393000" y="3664200"/>
            <a:ext cx="31188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Stereo Matching in Rectified Images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6"/>
          <p:cNvPicPr preferRelativeResize="0"/>
          <p:nvPr/>
        </p:nvPicPr>
        <p:blipFill rotWithShape="1">
          <a:blip r:embed="rId3">
            <a:alphaModFix/>
          </a:blip>
          <a:srcRect b="0" l="0" r="1351" t="0"/>
          <a:stretch/>
        </p:blipFill>
        <p:spPr>
          <a:xfrm>
            <a:off x="935800" y="0"/>
            <a:ext cx="7301348" cy="2604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1325" y="2571750"/>
            <a:ext cx="7301345" cy="258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Synthetic Defocus</a:t>
            </a:r>
            <a:endParaRPr/>
          </a:p>
        </p:txBody>
      </p:sp>
      <p:pic>
        <p:nvPicPr>
          <p:cNvPr id="170" name="Google Shape;170;p27"/>
          <p:cNvPicPr preferRelativeResize="0"/>
          <p:nvPr/>
        </p:nvPicPr>
        <p:blipFill rotWithShape="1">
          <a:blip r:embed="rId3">
            <a:alphaModFix/>
          </a:blip>
          <a:srcRect b="6575" l="3025" r="0" t="3106"/>
          <a:stretch/>
        </p:blipFill>
        <p:spPr>
          <a:xfrm>
            <a:off x="138462" y="1276300"/>
            <a:ext cx="8867074" cy="301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/>
          <p:nvPr/>
        </p:nvSpPr>
        <p:spPr>
          <a:xfrm>
            <a:off x="585350" y="4337425"/>
            <a:ext cx="31572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Synthetically Defocused Image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5958025" y="4337425"/>
            <a:ext cx="24387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Reference Image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71900" y="1919075"/>
            <a:ext cx="41001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-"/>
            </a:pPr>
            <a:r>
              <a:rPr lang="en-GB" sz="1900">
                <a:solidFill>
                  <a:srgbClr val="434343"/>
                </a:solidFill>
              </a:rPr>
              <a:t>Pros:</a:t>
            </a:r>
            <a:endParaRPr sz="19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Edge aware stereo optimization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Considerably fast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Ideal for synthetic defocus use case</a:t>
            </a:r>
            <a:endParaRPr sz="1500">
              <a:solidFill>
                <a:srgbClr val="434343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-"/>
            </a:pPr>
            <a:r>
              <a:rPr lang="en-GB" sz="1900">
                <a:solidFill>
                  <a:srgbClr val="434343"/>
                </a:solidFill>
              </a:rPr>
              <a:t>Cons</a:t>
            </a:r>
            <a:r>
              <a:rPr lang="en-GB" sz="1900">
                <a:solidFill>
                  <a:srgbClr val="434343"/>
                </a:solidFill>
              </a:rPr>
              <a:t> : </a:t>
            </a:r>
            <a:endParaRPr sz="19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Cannot be used for fine resolution of depth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Not ideal when multiple objects present in foreground</a:t>
            </a:r>
            <a:endParaRPr sz="1500">
              <a:solidFill>
                <a:srgbClr val="434343"/>
              </a:solidFill>
            </a:endParaRPr>
          </a:p>
        </p:txBody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4942550" y="2013900"/>
            <a:ext cx="4100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-"/>
            </a:pPr>
            <a:r>
              <a:rPr lang="en-GB" sz="1900">
                <a:solidFill>
                  <a:srgbClr val="434343"/>
                </a:solidFill>
              </a:rPr>
              <a:t>Scopes of Improvement</a:t>
            </a:r>
            <a:r>
              <a:rPr lang="en-GB" sz="1900">
                <a:solidFill>
                  <a:srgbClr val="434343"/>
                </a:solidFill>
              </a:rPr>
              <a:t> :</a:t>
            </a:r>
            <a:endParaRPr sz="19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Different stereo algorithms can be used to generate disparity map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Other ways of generating splat matrix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Testing on benchmark datasets</a:t>
            </a:r>
            <a:endParaRPr sz="15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References</a:t>
            </a:r>
            <a:endParaRPr b="1"/>
          </a:p>
        </p:txBody>
      </p:sp>
      <p:sp>
        <p:nvSpPr>
          <p:cNvPr id="185" name="Google Shape;185;p29"/>
          <p:cNvSpPr txBox="1"/>
          <p:nvPr>
            <p:ph idx="4294967295" type="body"/>
          </p:nvPr>
        </p:nvSpPr>
        <p:spPr>
          <a:xfrm>
            <a:off x="400500" y="949850"/>
            <a:ext cx="8222100" cy="37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Jonathan T. Barron, Andrew Adams, YiChang Shih, Carlos Hernandez, </a:t>
            </a:r>
            <a:r>
              <a:rPr b="1" i="1" lang="en-GB" sz="1600">
                <a:solidFill>
                  <a:srgbClr val="434343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Fast Bilateral Space Stereo for Synthetic Defocus</a:t>
            </a:r>
            <a:r>
              <a:rPr i="1" lang="en-GB" sz="1600">
                <a:solidFill>
                  <a:srgbClr val="434343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 </a:t>
            </a: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CVPR 2015</a:t>
            </a:r>
            <a:br>
              <a:rPr lang="en-GB" sz="1600">
                <a:solidFill>
                  <a:srgbClr val="434343"/>
                </a:solidFill>
              </a:rPr>
            </a:b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Jonathan T. Barron, Andrew Adams, YiChang Shih, Carlos Hernandez, </a:t>
            </a:r>
            <a:r>
              <a:rPr b="1" i="1" lang="en-GB" sz="1600">
                <a:solidFill>
                  <a:srgbClr val="434343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Fast Bilateral Space Stereo for Synthetic Defocus Supplemental Material</a:t>
            </a:r>
            <a:r>
              <a:rPr i="1" lang="en-GB" sz="1600">
                <a:solidFill>
                  <a:srgbClr val="434343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</a:t>
            </a: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CVPR 2015</a:t>
            </a:r>
            <a:br>
              <a:rPr lang="en-GB" sz="1600">
                <a:solidFill>
                  <a:srgbClr val="434343"/>
                </a:solidFill>
              </a:rPr>
            </a:b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Daniel Scharstein and  Richard Szeliski, </a:t>
            </a:r>
            <a:r>
              <a:rPr b="1" i="1" lang="en-GB" sz="1600">
                <a:solidFill>
                  <a:srgbClr val="434343"/>
                </a:solidFill>
                <a:uFill>
                  <a:noFill/>
                </a:u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 Taxonomy and Evaluation of Dense Two-Frame Stereo Correspondence Algorithms</a:t>
            </a:r>
            <a:r>
              <a:rPr i="1" lang="en-GB" sz="1600">
                <a:solidFill>
                  <a:srgbClr val="434343"/>
                </a:solidFill>
                <a:uFill>
                  <a:noFill/>
                </a:u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</a:t>
            </a: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IJCV</a:t>
            </a:r>
            <a:br>
              <a:rPr lang="en-GB" sz="1600">
                <a:solidFill>
                  <a:srgbClr val="434343"/>
                </a:solidFill>
              </a:rPr>
            </a:b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Jonathan T. Barron and Ben Poole ,</a:t>
            </a:r>
            <a:r>
              <a:rPr b="1" lang="en-GB" sz="1600">
                <a:solidFill>
                  <a:srgbClr val="434343"/>
                </a:solidFill>
                <a:uFill>
                  <a:noFill/>
                </a:uFill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i="1" lang="en-GB" sz="1600">
                <a:solidFill>
                  <a:srgbClr val="434343"/>
                </a:solidFill>
                <a:uFill>
                  <a:noFill/>
                </a:uFill>
                <a:hlinkClick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Fast Bilateral Solver</a:t>
            </a:r>
            <a:r>
              <a:rPr i="1" lang="en-GB" sz="1600">
                <a:solidFill>
                  <a:srgbClr val="434343"/>
                </a:solidFill>
                <a:uFill>
                  <a:noFill/>
                </a:uFill>
                <a:hlinkClick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</a:t>
            </a: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1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ECCV 2016</a:t>
            </a:r>
            <a:br>
              <a:rPr lang="en-GB" sz="1600">
                <a:solidFill>
                  <a:srgbClr val="434343"/>
                </a:solidFill>
              </a:rPr>
            </a:b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2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Stan Birchfield and Carlo Tomasi, </a:t>
            </a:r>
            <a:r>
              <a:rPr b="1" i="1" lang="en-GB" sz="1600">
                <a:solidFill>
                  <a:srgbClr val="434343"/>
                </a:solidFill>
                <a:uFill>
                  <a:noFill/>
                </a:uFill>
                <a:hlinkClick r:id="rId2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Depth Discontinuities by Pixel-to-Pixel Stereo</a:t>
            </a:r>
            <a:r>
              <a:rPr i="1" lang="en-GB" sz="1600">
                <a:solidFill>
                  <a:srgbClr val="434343"/>
                </a:solidFill>
                <a:uFill>
                  <a:noFill/>
                </a:uFill>
                <a:hlinkClick r:id="rId2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</a:t>
            </a:r>
            <a:r>
              <a:rPr lang="en-GB" sz="1600">
                <a:solidFill>
                  <a:srgbClr val="434343"/>
                </a:solidFill>
                <a:uFill>
                  <a:noFill/>
                </a:uFill>
                <a:hlinkClick r:id="rId2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IJCV 1999</a:t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Distribution</a:t>
            </a:r>
            <a:endParaRPr/>
          </a:p>
        </p:txBody>
      </p:sp>
      <p:sp>
        <p:nvSpPr>
          <p:cNvPr id="191" name="Google Shape;191;p30"/>
          <p:cNvSpPr txBox="1"/>
          <p:nvPr>
            <p:ph idx="1" type="body"/>
          </p:nvPr>
        </p:nvSpPr>
        <p:spPr>
          <a:xfrm>
            <a:off x="0" y="1919075"/>
            <a:ext cx="4572000" cy="29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b="1" lang="en-GB" sz="1500">
                <a:solidFill>
                  <a:srgbClr val="434343"/>
                </a:solidFill>
              </a:rPr>
              <a:t>Balavarun</a:t>
            </a:r>
            <a:r>
              <a:rPr lang="en-GB" sz="1500">
                <a:solidFill>
                  <a:srgbClr val="434343"/>
                </a:solidFill>
              </a:rPr>
              <a:t>: 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Bilateral Grid</a:t>
            </a:r>
            <a:endParaRPr sz="1500">
              <a:solidFill>
                <a:srgbClr val="434343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Splat, Blur, Slice Matrices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Defocus</a:t>
            </a:r>
            <a:br>
              <a:rPr lang="en-GB" sz="1500">
                <a:solidFill>
                  <a:srgbClr val="434343"/>
                </a:solidFill>
              </a:rPr>
            </a:br>
            <a:endParaRPr sz="1500">
              <a:solidFill>
                <a:srgbClr val="434343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b="1" lang="en-GB" sz="1500">
                <a:solidFill>
                  <a:srgbClr val="434343"/>
                </a:solidFill>
              </a:rPr>
              <a:t>Omama</a:t>
            </a:r>
            <a:endParaRPr b="1"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Bilateral Grid</a:t>
            </a:r>
            <a:endParaRPr sz="1500">
              <a:solidFill>
                <a:srgbClr val="434343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Splat, Blur, Slice Matrices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Bilateral Solver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Code Integration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Final Testing, Parameter Tweaking</a:t>
            </a:r>
            <a:endParaRPr sz="1500">
              <a:solidFill>
                <a:srgbClr val="434343"/>
              </a:solidFill>
            </a:endParaRPr>
          </a:p>
        </p:txBody>
      </p:sp>
      <p:sp>
        <p:nvSpPr>
          <p:cNvPr id="192" name="Google Shape;192;p30"/>
          <p:cNvSpPr txBox="1"/>
          <p:nvPr>
            <p:ph idx="2" type="body"/>
          </p:nvPr>
        </p:nvSpPr>
        <p:spPr>
          <a:xfrm>
            <a:off x="4701950" y="1919075"/>
            <a:ext cx="4442100" cy="29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b="1" lang="en-GB" sz="1500">
                <a:solidFill>
                  <a:srgbClr val="434343"/>
                </a:solidFill>
              </a:rPr>
              <a:t>Apoorva</a:t>
            </a:r>
            <a:r>
              <a:rPr lang="en-GB" sz="1500">
                <a:solidFill>
                  <a:srgbClr val="434343"/>
                </a:solidFill>
              </a:rPr>
              <a:t>: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Stereo Matching (Per Pixel)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Testing Different Approaches of Stereo Matching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Slides, Documentation</a:t>
            </a:r>
            <a:endParaRPr sz="1500">
              <a:solidFill>
                <a:srgbClr val="434343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b="1" lang="en-GB" sz="1500">
                <a:solidFill>
                  <a:srgbClr val="434343"/>
                </a:solidFill>
              </a:rPr>
              <a:t>Jhanvi</a:t>
            </a:r>
            <a:r>
              <a:rPr lang="en-GB" sz="1500">
                <a:solidFill>
                  <a:srgbClr val="434343"/>
                </a:solidFill>
              </a:rPr>
              <a:t> : 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Stereo Matching </a:t>
            </a:r>
            <a:endParaRPr sz="1500">
              <a:solidFill>
                <a:srgbClr val="434343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Birchfield Tomasi, Sum of Squared Difference</a:t>
            </a:r>
            <a:endParaRPr sz="1500">
              <a:solidFill>
                <a:srgbClr val="434343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-GB" sz="1500">
                <a:solidFill>
                  <a:srgbClr val="434343"/>
                </a:solidFill>
              </a:rPr>
              <a:t>Block-Matching Interval Cost Volume</a:t>
            </a:r>
            <a:endParaRPr sz="15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General Taxonomy of Stereo Algorithms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[3] A Taxonomy and Evaluation of Dense Two-Frame Stereo Correspondence Algorithms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3539325" y="428200"/>
            <a:ext cx="5090400" cy="46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</a:rPr>
              <a:t>A vast majority of stereo algorithms use a subset of following approaches:</a:t>
            </a:r>
            <a:endParaRPr sz="1500">
              <a:solidFill>
                <a:srgbClr val="434343"/>
              </a:solidFill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-GB" sz="1500">
                <a:solidFill>
                  <a:srgbClr val="434343"/>
                </a:solidFill>
              </a:rPr>
              <a:t>Stereo Matching</a:t>
            </a:r>
            <a:endParaRPr sz="1500">
              <a:solidFill>
                <a:srgbClr val="434343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-GB" sz="1500">
                <a:solidFill>
                  <a:srgbClr val="434343"/>
                </a:solidFill>
              </a:rPr>
              <a:t>Cost Aggregation</a:t>
            </a:r>
            <a:endParaRPr sz="1500">
              <a:solidFill>
                <a:srgbClr val="434343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-GB" sz="1500">
                <a:solidFill>
                  <a:srgbClr val="434343"/>
                </a:solidFill>
              </a:rPr>
              <a:t>Disparity Optimization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 u="sng">
                <a:solidFill>
                  <a:srgbClr val="434343"/>
                </a:solidFill>
              </a:rPr>
              <a:t>Local Methods: </a:t>
            </a:r>
            <a:br>
              <a:rPr lang="en-GB" sz="1500">
                <a:solidFill>
                  <a:srgbClr val="434343"/>
                </a:solidFill>
              </a:rPr>
            </a:br>
            <a:r>
              <a:rPr lang="en-GB" sz="1500">
                <a:solidFill>
                  <a:srgbClr val="434343"/>
                </a:solidFill>
              </a:rPr>
              <a:t>Stereo Matching + Cost Aggregation 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 u="sng">
                <a:solidFill>
                  <a:srgbClr val="434343"/>
                </a:solidFill>
              </a:rPr>
              <a:t>Global Methods:</a:t>
            </a:r>
            <a:br>
              <a:rPr lang="en-GB" sz="1500">
                <a:solidFill>
                  <a:srgbClr val="434343"/>
                </a:solidFill>
              </a:rPr>
            </a:br>
            <a:r>
              <a:rPr lang="en-GB" sz="1500">
                <a:solidFill>
                  <a:srgbClr val="434343"/>
                </a:solidFill>
              </a:rPr>
              <a:t>Stereo Matching + Disparity Optimization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 u="sng">
                <a:solidFill>
                  <a:srgbClr val="434343"/>
                </a:solidFill>
              </a:rPr>
              <a:t>This Paper</a:t>
            </a:r>
            <a:r>
              <a:rPr lang="en-GB" sz="1500" u="sng">
                <a:solidFill>
                  <a:srgbClr val="434343"/>
                </a:solidFill>
              </a:rPr>
              <a:t>:</a:t>
            </a:r>
            <a:br>
              <a:rPr lang="en-GB" sz="1500" u="sng">
                <a:solidFill>
                  <a:srgbClr val="434343"/>
                </a:solidFill>
              </a:rPr>
            </a:br>
            <a:r>
              <a:rPr lang="en-GB" sz="1500">
                <a:solidFill>
                  <a:srgbClr val="434343"/>
                </a:solidFill>
              </a:rPr>
              <a:t>Stereo Matching + Disparity Optimization in Bilateral Space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 Level Overview 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83850" y="1813650"/>
            <a:ext cx="4635000" cy="32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Get disparity map and confidence from Stereo Matching</a:t>
            </a:r>
            <a:br>
              <a:rPr lang="en-GB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Develop </a:t>
            </a:r>
            <a:r>
              <a:rPr lang="en-GB">
                <a:solidFill>
                  <a:srgbClr val="434343"/>
                </a:solidFill>
              </a:rPr>
              <a:t>technique</a:t>
            </a:r>
            <a:r>
              <a:rPr lang="en-GB">
                <a:solidFill>
                  <a:srgbClr val="434343"/>
                </a:solidFill>
              </a:rPr>
              <a:t> to make Bilateral Filtering fast. This technique helps us to go from Pixel to Bilateral Space.</a:t>
            </a:r>
            <a:br>
              <a:rPr lang="en-GB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GB">
                <a:solidFill>
                  <a:srgbClr val="434343"/>
                </a:solidFill>
              </a:rPr>
              <a:t>Solve for depth in Bilateral Space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9650" y="3382050"/>
            <a:ext cx="2888450" cy="16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5025" y="1736149"/>
            <a:ext cx="2953075" cy="16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Fast Bilateral Grid</a:t>
            </a:r>
            <a:endParaRPr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471900" y="1919075"/>
            <a:ext cx="8222100" cy="30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-"/>
            </a:pPr>
            <a:r>
              <a:rPr lang="en-GB" sz="1600">
                <a:solidFill>
                  <a:srgbClr val="434343"/>
                </a:solidFill>
              </a:rPr>
              <a:t>The normal bilateral grid formation equation - timetaking &amp; slow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600"/>
              <a:buChar char="-"/>
            </a:pPr>
            <a:r>
              <a:rPr lang="en-GB" sz="1600">
                <a:solidFill>
                  <a:srgbClr val="434343"/>
                </a:solidFill>
              </a:rPr>
              <a:t>Faster way to calculate bilateral grid, A, represented as product of sparse matrices:</a:t>
            </a:r>
            <a:br>
              <a:rPr lang="en-GB" sz="1600">
                <a:solidFill>
                  <a:srgbClr val="434343"/>
                </a:solidFill>
              </a:rPr>
            </a:br>
            <a:br>
              <a:rPr lang="en-GB" sz="1600">
                <a:solidFill>
                  <a:srgbClr val="434343"/>
                </a:solidFill>
              </a:rPr>
            </a:b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-"/>
            </a:pPr>
            <a:r>
              <a:rPr lang="en-GB" sz="1600">
                <a:solidFill>
                  <a:srgbClr val="434343"/>
                </a:solidFill>
              </a:rPr>
              <a:t>Where S is the “splat”, multiplication by B is the “blur” and by S transpose is the “slice”.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500" y="2327925"/>
            <a:ext cx="6479001" cy="89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4050" y="3770125"/>
            <a:ext cx="1728650" cy="5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Fast Bilateral Grid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95150" y="1902700"/>
            <a:ext cx="4038300" cy="31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</a:rPr>
              <a:t>Splat Matrix</a:t>
            </a:r>
            <a:endParaRPr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Image pixels mapped to a 5-dimensional space (x, y, Y, Cr, Cb)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Hashing applied to get unique coordinates which represent vertices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Creating a sparse splat matrix to go from pixels to vertices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</a:rPr>
              <a:t>Slice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Transpose of splat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 rotWithShape="1">
          <a:blip r:embed="rId3">
            <a:alphaModFix/>
          </a:blip>
          <a:srcRect b="12372" l="0" r="0" t="0"/>
          <a:stretch/>
        </p:blipFill>
        <p:spPr>
          <a:xfrm>
            <a:off x="4734600" y="2408625"/>
            <a:ext cx="4370375" cy="186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Fast Bilateral Grid</a:t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471900" y="1822700"/>
            <a:ext cx="8222100" cy="13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</a:rPr>
              <a:t>Blur Matrices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Simplifying the creation of blur matrix to the addition of sparse matrices(instead of multiplication) .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-GB" sz="1400">
                <a:solidFill>
                  <a:srgbClr val="434343"/>
                </a:solidFill>
              </a:rPr>
              <a:t>This is faster than multiplication but compromises for accuracy.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8700" y="3310651"/>
            <a:ext cx="6514274" cy="169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460950" y="1938400"/>
            <a:ext cx="8222100" cy="113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Formulation</a:t>
            </a:r>
            <a:r>
              <a:rPr lang="en-GB"/>
              <a:t> of Optimization Problem in Bilateral Space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Revisiting Problem in Pixel Space</a:t>
            </a:r>
            <a:endParaRPr/>
          </a:p>
        </p:txBody>
      </p:sp>
      <p:sp>
        <p:nvSpPr>
          <p:cNvPr id="126" name="Google Shape;126;p21"/>
          <p:cNvSpPr txBox="1"/>
          <p:nvPr/>
        </p:nvSpPr>
        <p:spPr>
          <a:xfrm>
            <a:off x="297000" y="854050"/>
            <a:ext cx="8628000" cy="3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Roboto"/>
              <a:buChar char="●"/>
            </a:pPr>
            <a:r>
              <a:rPr lang="en-GB" sz="17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Objective in pixel space is a combination of data and smoothness terms:</a:t>
            </a:r>
            <a:endParaRPr sz="17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                                                                                                                                     --(1)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</a:pP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ti, ci are target and confidence values obtained from stereo matching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</a:pP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W matrix </a:t>
            </a: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represents</a:t>
            </a: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measure of smoothness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Roboto"/>
              <a:buChar char="●"/>
            </a:pPr>
            <a:r>
              <a:rPr lang="en-GB" sz="17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In our case, W_hat is bistochastic version of Bilateral Matrix W:</a:t>
            </a:r>
            <a:endParaRPr sz="17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                                                                                                                                      --(2)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3450" y="1197225"/>
            <a:ext cx="5309122" cy="104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075" y="3407325"/>
            <a:ext cx="7072249" cy="104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From Pixel to Bilateral Space</a:t>
            </a:r>
            <a:endParaRPr/>
          </a:p>
        </p:txBody>
      </p:sp>
      <p:sp>
        <p:nvSpPr>
          <p:cNvPr id="134" name="Google Shape;134;p22"/>
          <p:cNvSpPr txBox="1"/>
          <p:nvPr/>
        </p:nvSpPr>
        <p:spPr>
          <a:xfrm>
            <a:off x="268700" y="844450"/>
            <a:ext cx="8588400" cy="4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Approximating W using Splat, Blur, and Slice Matrices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                											                               --(3)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Bistochastization of W. (Pseudo code in paper)</a:t>
            </a:r>
            <a:b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                                                                                                           --(4)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Variable Substitution. Going from pixel to vertices (Bilateral Space)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																    --(5)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22"/>
          <p:cNvPicPr preferRelativeResize="0"/>
          <p:nvPr/>
        </p:nvPicPr>
        <p:blipFill rotWithShape="1">
          <a:blip r:embed="rId3">
            <a:alphaModFix/>
          </a:blip>
          <a:srcRect b="13427" l="0" r="0" t="24668"/>
          <a:stretch/>
        </p:blipFill>
        <p:spPr>
          <a:xfrm>
            <a:off x="3854625" y="1546800"/>
            <a:ext cx="189547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 rotWithShape="1">
          <a:blip r:embed="rId4">
            <a:alphaModFix/>
          </a:blip>
          <a:srcRect b="0" l="0" r="0" t="36584"/>
          <a:stretch/>
        </p:blipFill>
        <p:spPr>
          <a:xfrm>
            <a:off x="2054400" y="2571750"/>
            <a:ext cx="549592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 rotWithShape="1">
          <a:blip r:embed="rId5">
            <a:alphaModFix/>
          </a:blip>
          <a:srcRect b="0" l="0" r="0" t="12899"/>
          <a:stretch/>
        </p:blipFill>
        <p:spPr>
          <a:xfrm>
            <a:off x="3638100" y="3809650"/>
            <a:ext cx="1593265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